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52" r:id="rId1"/>
    <p:sldMasterId id="2147483870" r:id="rId2"/>
    <p:sldMasterId id="2147483888" r:id="rId3"/>
    <p:sldMasterId id="2147483906" r:id="rId4"/>
    <p:sldMasterId id="2147483954" r:id="rId5"/>
  </p:sldMasterIdLst>
  <p:notesMasterIdLst>
    <p:notesMasterId r:id="rId30"/>
  </p:notesMasterIdLst>
  <p:sldIdLst>
    <p:sldId id="309" r:id="rId6"/>
    <p:sldId id="310" r:id="rId7"/>
    <p:sldId id="311" r:id="rId8"/>
    <p:sldId id="261" r:id="rId9"/>
    <p:sldId id="290" r:id="rId10"/>
    <p:sldId id="293" r:id="rId11"/>
    <p:sldId id="306" r:id="rId12"/>
    <p:sldId id="294" r:id="rId13"/>
    <p:sldId id="287" r:id="rId14"/>
    <p:sldId id="288" r:id="rId15"/>
    <p:sldId id="296" r:id="rId16"/>
    <p:sldId id="305" r:id="rId17"/>
    <p:sldId id="304" r:id="rId18"/>
    <p:sldId id="299" r:id="rId19"/>
    <p:sldId id="300" r:id="rId20"/>
    <p:sldId id="262" r:id="rId21"/>
    <p:sldId id="270" r:id="rId22"/>
    <p:sldId id="308" r:id="rId23"/>
    <p:sldId id="265" r:id="rId24"/>
    <p:sldId id="263" r:id="rId25"/>
    <p:sldId id="312" r:id="rId26"/>
    <p:sldId id="313" r:id="rId27"/>
    <p:sldId id="314" r:id="rId28"/>
    <p:sldId id="315" r:id="rId29"/>
  </p:sldIdLst>
  <p:sldSz cx="9144000" cy="6858000" type="screen4x3"/>
  <p:notesSz cx="6858000" cy="9144000"/>
  <p:embeddedFontLst>
    <p:embeddedFont>
      <p:font typeface="NikoshBAN" panose="02000000000000000000" pitchFamily="2" charset="0"/>
      <p:regular r:id="rId31"/>
    </p:embeddedFont>
    <p:embeddedFont>
      <p:font typeface="Cambria Math" panose="02040503050406030204" pitchFamily="18" charset="0"/>
      <p:regular r:id="rId32"/>
    </p:embeddedFont>
    <p:embeddedFont>
      <p:font typeface="Garamond" panose="02020404030301010803" pitchFamily="18" charset="0"/>
      <p:regular r:id="rId33"/>
      <p:bold r:id="rId34"/>
      <p: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  <p:embeddedFont>
      <p:font typeface="Book Antiqua" panose="02040602050305030304" pitchFamily="18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Wingdings 2" panose="05020102010507070707" pitchFamily="18" charset="2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1ED5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4579" autoAdjust="0"/>
  </p:normalViewPr>
  <p:slideViewPr>
    <p:cSldViewPr>
      <p:cViewPr varScale="1">
        <p:scale>
          <a:sx n="71" d="100"/>
          <a:sy n="71" d="100"/>
        </p:scale>
        <p:origin x="135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1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46BB7-DB27-4C4F-8371-8F2892EA084F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0EAF0-51F3-4833-95A9-CAEC5304F5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1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Ending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3B743-76B1-42A1-A3FE-368769FCA7C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064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D0EAF0-51F3-4833-95A9-CAEC5304F54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9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43ABA-E4BC-4053-B57D-D28B6E2CB4D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13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C54AF-4D94-4C60-9DEA-E3CE6D0DD51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963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D0EAF0-51F3-4833-95A9-CAEC5304F54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D0EAF0-51F3-4833-95A9-CAEC5304F54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74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D0EAF0-51F3-4833-95A9-CAEC5304F54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79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019300" y="3471863"/>
            <a:ext cx="51137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5"/>
            <a:ext cx="5308866" cy="1515533"/>
          </a:xfrm>
        </p:spPr>
        <p:txBody>
          <a:bodyPr anchor="b">
            <a:noAutofit/>
          </a:bodyPr>
          <a:lstStyle>
            <a:lvl1pPr algn="ctr"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9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044" y="5054600"/>
            <a:ext cx="673894" cy="279400"/>
          </a:xfrm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669" y="5054600"/>
            <a:ext cx="4064794" cy="2794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519" y="5054600"/>
            <a:ext cx="413147" cy="279400"/>
          </a:xfrm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8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1" y="1032935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7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918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1" y="4140200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906873"/>
            <a:ext cx="6798734" cy="3097860"/>
          </a:xfrm>
        </p:spPr>
        <p:txBody>
          <a:bodyPr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762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50106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3097" y="2827339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8732" y="414020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4" y="982132"/>
            <a:ext cx="6400250" cy="2370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800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2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60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70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9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414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492" y="896938"/>
            <a:ext cx="45839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49766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8732" y="342900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7" y="982132"/>
            <a:ext cx="6325168" cy="2243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47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1" y="3429000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3"/>
            <a:ext cx="6798734" cy="2294467"/>
          </a:xfrm>
        </p:spPr>
        <p:txBody>
          <a:bodyPr rtlCol="0">
            <a:normAutofit/>
          </a:bodyPr>
          <a:lstStyle>
            <a:lvl1pPr>
              <a:defRPr lang="en-US" sz="24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7" y="4470402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98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1" y="2354263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6" y="2490137"/>
            <a:ext cx="6798736" cy="33857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52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46019" y="906464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5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8" y="906875"/>
            <a:ext cx="4915509" cy="496899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37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019300" y="3471863"/>
            <a:ext cx="51137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5"/>
            <a:ext cx="5308866" cy="1515533"/>
          </a:xfrm>
        </p:spPr>
        <p:txBody>
          <a:bodyPr anchor="b">
            <a:noAutofit/>
          </a:bodyPr>
          <a:lstStyle>
            <a:lvl1pPr algn="ctr"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9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044" y="5054600"/>
            <a:ext cx="673894" cy="27940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2234422-6B86-40A0-9B22-935EFE6F45F9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669" y="5054600"/>
            <a:ext cx="4064794" cy="27940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519" y="5054600"/>
            <a:ext cx="413147" cy="27940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6834AAE-B294-43C6-B013-B978B7CBF96A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85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755EB6C-34FC-4D30-A110-72A79BAD77F4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4142EAA-DC98-4F6D-8A9E-BE45D2E696CB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6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16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2" y="35988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61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033623BA-C2F9-4178-8AA2-F10714ED2C5D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2BC91004-67BD-4C2E-A2BD-AFD8A2AEB9D1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30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2" y="235585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2ABE5CD6-DC52-432A-B16D-F39F307B4B1A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8080FDE-D121-4D5E-99F8-CA82903E7F82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9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F22B4C42-7F2E-47CA-934B-0229718339AE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9E41C12-D60F-48DC-9130-0CD5D0008144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92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9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592EB58-5166-456D-93C6-4A74422AEBB7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4F771C8-0AD3-4C98-9155-73114972A504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81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5C607BD-743E-4BC4-B83D-AD5B5EB5F11B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4C556F6-83F5-42E8-B4DA-2EA60078F721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87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1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3" y="982134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5BC23C2-2108-47F3-9041-40DABA9DAD2F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FFE71AAE-EDBD-4C22-9B17-3C1567475278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749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FB893C4-F679-415C-AE32-B9B22099AC8A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2938A01-5C3E-4A4F-9B05-871054C37E51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21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1" y="1032935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7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8938B92-E1A4-45AC-9B1A-C3B8E4396815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B766E4A-FDC0-4F17-BADB-3C00A13A1541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752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1" y="4140200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906873"/>
            <a:ext cx="6798734" cy="3097860"/>
          </a:xfrm>
        </p:spPr>
        <p:txBody>
          <a:bodyPr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2DEDA09-6741-4058-AAA0-FF75C294B654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C1AC2BA-3AF9-4C2B-841E-904CF0B1DB7C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66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50106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3097" y="2827339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8732" y="414020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4" y="982132"/>
            <a:ext cx="6400250" cy="2370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800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2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FB141D08-860A-4897-B251-59E7448B7590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51E66DE-8F23-4EBE-BE90-5EB32ED35BCA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66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2" y="35988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61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26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70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9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E0D37BA-09BA-45AA-BE12-4FEAAC817CBC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6219B60-9B41-4805-B95C-0940D3C932A9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14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492" y="896938"/>
            <a:ext cx="45839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49766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8732" y="342900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7" y="982132"/>
            <a:ext cx="6325168" cy="2243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C32D5D3-6F66-490C-9BFE-FBD4D0794B66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C9AABC0B-A0DB-44D0-A54C-5418616D764F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04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1" y="3429000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3"/>
            <a:ext cx="6798734" cy="2294467"/>
          </a:xfrm>
        </p:spPr>
        <p:txBody>
          <a:bodyPr rtlCol="0">
            <a:normAutofit/>
          </a:bodyPr>
          <a:lstStyle>
            <a:lvl1pPr>
              <a:defRPr lang="en-US" sz="24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7" y="4470402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AE44BA-E070-4324-BE18-4A45199D9B82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E233C67-1F50-4D14-B945-980ADCF01154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16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1" y="2354263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6" y="2490137"/>
            <a:ext cx="6798736" cy="33857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A799092-18D3-42A1-AC42-3EBD259A5529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0F1A89F-7384-43DC-ACC5-F06D6DB2AD68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812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46019" y="906464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5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8" y="906875"/>
            <a:ext cx="4915509" cy="496899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4D422D8-7023-4A57-92E2-CDC59D27D95C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95B3C25C-A4DE-4108-9537-BF4B5A26F1D4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012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019300" y="3471863"/>
            <a:ext cx="51137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5"/>
            <a:ext cx="5308866" cy="1515533"/>
          </a:xfrm>
        </p:spPr>
        <p:txBody>
          <a:bodyPr anchor="b">
            <a:noAutofit/>
          </a:bodyPr>
          <a:lstStyle>
            <a:lvl1pPr algn="ctr"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9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044" y="5054600"/>
            <a:ext cx="673894" cy="279400"/>
          </a:xfrm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669" y="5054600"/>
            <a:ext cx="4064794" cy="2794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519" y="5054600"/>
            <a:ext cx="413147" cy="279400"/>
          </a:xfrm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7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2" y="35988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61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5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2" y="235585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36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95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2" y="235585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64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9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1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50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1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3" y="982134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41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1" y="1032935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7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08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1" y="4140200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906873"/>
            <a:ext cx="6798734" cy="3097860"/>
          </a:xfrm>
        </p:spPr>
        <p:txBody>
          <a:bodyPr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67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50106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3097" y="2827339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8732" y="414020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4" y="982132"/>
            <a:ext cx="6400250" cy="2370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800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2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580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70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9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2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492" y="896938"/>
            <a:ext cx="45839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49766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8732" y="342900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7" y="982132"/>
            <a:ext cx="6325168" cy="2243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35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1" y="3429000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3"/>
            <a:ext cx="6798734" cy="2294467"/>
          </a:xfrm>
        </p:spPr>
        <p:txBody>
          <a:bodyPr rtlCol="0">
            <a:normAutofit/>
          </a:bodyPr>
          <a:lstStyle>
            <a:lvl1pPr>
              <a:defRPr lang="en-US" sz="24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7" y="4470402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233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13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1" y="2354263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6" y="2490137"/>
            <a:ext cx="6798736" cy="33857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75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46019" y="906464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5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8" y="906875"/>
            <a:ext cx="4915509" cy="496899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6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019300" y="3471863"/>
            <a:ext cx="51137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5"/>
            <a:ext cx="5308866" cy="1515533"/>
          </a:xfrm>
        </p:spPr>
        <p:txBody>
          <a:bodyPr anchor="b">
            <a:noAutofit/>
          </a:bodyPr>
          <a:lstStyle>
            <a:lvl1pPr algn="ctr"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9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044" y="5054600"/>
            <a:ext cx="673894" cy="27940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2234422-6B86-40A0-9B22-935EFE6F45F9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669" y="5054600"/>
            <a:ext cx="4064794" cy="27940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519" y="5054600"/>
            <a:ext cx="413147" cy="27940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6834AAE-B294-43C6-B013-B978B7CBF96A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54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755EB6C-34FC-4D30-A110-72A79BAD77F4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4142EAA-DC98-4F6D-8A9E-BE45D2E696CB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026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2" y="35988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61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033623BA-C2F9-4178-8AA2-F10714ED2C5D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2BC91004-67BD-4C2E-A2BD-AFD8A2AEB9D1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922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2" y="235585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2ABE5CD6-DC52-432A-B16D-F39F307B4B1A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8080FDE-D121-4D5E-99F8-CA82903E7F82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338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F22B4C42-7F2E-47CA-934B-0229718339AE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9E41C12-D60F-48DC-9130-0CD5D0008144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353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9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592EB58-5166-456D-93C6-4A74422AEBB7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4F771C8-0AD3-4C98-9155-73114972A504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671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5C607BD-743E-4BC4-B83D-AD5B5EB5F11B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4C556F6-83F5-42E8-B4DA-2EA60078F721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216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1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3" y="982134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5BC23C2-2108-47F3-9041-40DABA9DAD2F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FFE71AAE-EDBD-4C22-9B17-3C1567475278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73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9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45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FB893C4-F679-415C-AE32-B9B22099AC8A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2938A01-5C3E-4A4F-9B05-871054C37E51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623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1" y="1032935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7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8938B92-E1A4-45AC-9B1A-C3B8E4396815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B766E4A-FDC0-4F17-BADB-3C00A13A1541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720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1" y="4140200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906873"/>
            <a:ext cx="6798734" cy="3097860"/>
          </a:xfrm>
        </p:spPr>
        <p:txBody>
          <a:bodyPr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2DEDA09-6741-4058-AAA0-FF75C294B654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C1AC2BA-3AF9-4C2B-841E-904CF0B1DB7C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26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50106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3097" y="2827339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8732" y="414020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4" y="982132"/>
            <a:ext cx="6400250" cy="2370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800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2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FB141D08-860A-4897-B251-59E7448B7590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51E66DE-8F23-4EBE-BE90-5EB32ED35BCA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717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70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9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E0D37BA-09BA-45AA-BE12-4FEAAC817CBC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6219B60-9B41-4805-B95C-0940D3C932A9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738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492" y="896938"/>
            <a:ext cx="45839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49766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8732" y="342900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7" y="982132"/>
            <a:ext cx="6325168" cy="2243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C32D5D3-6F66-490C-9BFE-FBD4D0794B66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C9AABC0B-A0DB-44D0-A54C-5418616D764F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325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1" y="3429000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3"/>
            <a:ext cx="6798734" cy="2294467"/>
          </a:xfrm>
        </p:spPr>
        <p:txBody>
          <a:bodyPr rtlCol="0">
            <a:normAutofit/>
          </a:bodyPr>
          <a:lstStyle>
            <a:lvl1pPr>
              <a:defRPr lang="en-US" sz="24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7" y="4470402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AE44BA-E070-4324-BE18-4A45199D9B82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E233C67-1F50-4D14-B945-980ADCF01154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939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1" y="2354263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6" y="2490137"/>
            <a:ext cx="6798736" cy="33857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A799092-18D3-42A1-AC42-3EBD259A5529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0F1A89F-7384-43DC-ACC5-F06D6DB2AD68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853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46019" y="906464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5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8" y="906875"/>
            <a:ext cx="4915509" cy="496899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4D422D8-7023-4A57-92E2-CDC59D27D95C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95B3C25C-A4DE-4108-9537-BF4B5A26F1D4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404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022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63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0057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7712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09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706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419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6478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7026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1446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6573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487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1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3" y="982134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03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0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S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9"/>
            <a:ext cx="679966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48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9"/>
            <a:ext cx="679966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747" y="5961063"/>
            <a:ext cx="114776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9519" y="5961063"/>
            <a:ext cx="396479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2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800" kern="1200">
          <a:solidFill>
            <a:srgbClr val="262626"/>
          </a:solidFill>
          <a:latin typeface="+mn-lt"/>
          <a:ea typeface="+mn-ea"/>
          <a:cs typeface="+mn-cs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500" kern="1200">
          <a:solidFill>
            <a:srgbClr val="262626"/>
          </a:solidFill>
          <a:latin typeface="+mn-lt"/>
          <a:ea typeface="+mn-ea"/>
          <a:cs typeface="+mn-cs"/>
        </a:defRPr>
      </a:lvl2pPr>
      <a:lvl3pPr marL="900113" indent="-214313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157288" indent="-128588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200" kern="1200">
          <a:solidFill>
            <a:srgbClr val="262626"/>
          </a:solidFill>
          <a:latin typeface="+mn-lt"/>
          <a:ea typeface="+mn-ea"/>
          <a:cs typeface="+mn-cs"/>
        </a:defRPr>
      </a:lvl4pPr>
      <a:lvl5pPr marL="1500188" indent="-128588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050" kern="1200">
          <a:solidFill>
            <a:srgbClr val="262626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S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9"/>
            <a:ext cx="679966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48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9"/>
            <a:ext cx="679966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747" y="5961063"/>
            <a:ext cx="114776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fld id="{15DE8412-4063-45E0-A88D-17303EE25140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9519" y="5961063"/>
            <a:ext cx="396479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fld id="{8A684055-8769-4AF1-9A52-4D9AD9776EDA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800" kern="1200">
          <a:solidFill>
            <a:srgbClr val="262626"/>
          </a:solidFill>
          <a:latin typeface="+mn-lt"/>
          <a:ea typeface="+mn-ea"/>
          <a:cs typeface="+mn-cs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500" kern="1200">
          <a:solidFill>
            <a:srgbClr val="262626"/>
          </a:solidFill>
          <a:latin typeface="+mn-lt"/>
          <a:ea typeface="+mn-ea"/>
          <a:cs typeface="+mn-cs"/>
        </a:defRPr>
      </a:lvl2pPr>
      <a:lvl3pPr marL="900113" indent="-214313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157288" indent="-128588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200" kern="1200">
          <a:solidFill>
            <a:srgbClr val="262626"/>
          </a:solidFill>
          <a:latin typeface="+mn-lt"/>
          <a:ea typeface="+mn-ea"/>
          <a:cs typeface="+mn-cs"/>
        </a:defRPr>
      </a:lvl4pPr>
      <a:lvl5pPr marL="1500188" indent="-128588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050" kern="1200">
          <a:solidFill>
            <a:srgbClr val="262626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S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9"/>
            <a:ext cx="679966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48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9"/>
            <a:ext cx="679966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747" y="5961063"/>
            <a:ext cx="114776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9519" y="5961063"/>
            <a:ext cx="396479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4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800" kern="1200">
          <a:solidFill>
            <a:srgbClr val="262626"/>
          </a:solidFill>
          <a:latin typeface="+mn-lt"/>
          <a:ea typeface="+mn-ea"/>
          <a:cs typeface="+mn-cs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500" kern="1200">
          <a:solidFill>
            <a:srgbClr val="262626"/>
          </a:solidFill>
          <a:latin typeface="+mn-lt"/>
          <a:ea typeface="+mn-ea"/>
          <a:cs typeface="+mn-cs"/>
        </a:defRPr>
      </a:lvl2pPr>
      <a:lvl3pPr marL="900113" indent="-214313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157288" indent="-128588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200" kern="1200">
          <a:solidFill>
            <a:srgbClr val="262626"/>
          </a:solidFill>
          <a:latin typeface="+mn-lt"/>
          <a:ea typeface="+mn-ea"/>
          <a:cs typeface="+mn-cs"/>
        </a:defRPr>
      </a:lvl4pPr>
      <a:lvl5pPr marL="1500188" indent="-128588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050" kern="1200">
          <a:solidFill>
            <a:srgbClr val="262626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S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9"/>
            <a:ext cx="679966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48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9"/>
            <a:ext cx="679966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747" y="5961063"/>
            <a:ext cx="114776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fld id="{15DE8412-4063-45E0-A88D-17303EE25140}" type="datetimeFigureOut">
              <a:rPr lang="en-US" smtClean="0"/>
              <a:pPr defTabSz="685800"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9519" y="5961063"/>
            <a:ext cx="396479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fld id="{8A684055-8769-4AF1-9A52-4D9AD9776EDA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49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800" kern="1200">
          <a:solidFill>
            <a:srgbClr val="262626"/>
          </a:solidFill>
          <a:latin typeface="+mn-lt"/>
          <a:ea typeface="+mn-ea"/>
          <a:cs typeface="+mn-cs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500" kern="1200">
          <a:solidFill>
            <a:srgbClr val="262626"/>
          </a:solidFill>
          <a:latin typeface="+mn-lt"/>
          <a:ea typeface="+mn-ea"/>
          <a:cs typeface="+mn-cs"/>
        </a:defRPr>
      </a:lvl2pPr>
      <a:lvl3pPr marL="900113" indent="-214313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157288" indent="-128588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200" kern="1200">
          <a:solidFill>
            <a:srgbClr val="262626"/>
          </a:solidFill>
          <a:latin typeface="+mn-lt"/>
          <a:ea typeface="+mn-ea"/>
          <a:cs typeface="+mn-cs"/>
        </a:defRPr>
      </a:lvl4pPr>
      <a:lvl5pPr marL="1500188" indent="-128588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050" kern="1200">
          <a:solidFill>
            <a:srgbClr val="262626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11/16/2024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31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image" Target="../media/image30.jpeg"/><Relationship Id="rId4" Type="http://schemas.openxmlformats.org/officeDocument/2006/relationships/image" Target="../media/image29.gif"/><Relationship Id="rId9" Type="http://schemas.openxmlformats.org/officeDocument/2006/relationships/image" Target="../media/image2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80.pn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7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46.pn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52822" y="3047998"/>
            <a:ext cx="4191000" cy="129540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bn-IN" sz="1800" b="1" dirty="0" smtClean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স্বাগতম</a:t>
            </a:r>
            <a:endParaRPr lang="en-US" sz="1800" b="1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237" y="357475"/>
            <a:ext cx="8534400" cy="14478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পদার্থবিজ্ঞান</a:t>
            </a:r>
            <a:r>
              <a:rPr lang="en-US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বিভাগ</a:t>
            </a:r>
            <a:r>
              <a:rPr lang="bn-IN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এর পক্ষথেকে </a:t>
            </a:r>
            <a:endParaRPr lang="en-US" sz="3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18" y="-18757"/>
            <a:ext cx="4485182" cy="7162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91" y="-14697"/>
            <a:ext cx="4840318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2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0" y="457200"/>
            <a:ext cx="4693974" cy="2895600"/>
          </a:xfrm>
          <a:prstGeom prst="rect">
            <a:avLst/>
          </a:prstGeom>
          <a:gradFill flip="none" rotWithShape="1">
            <a:gsLst>
              <a:gs pos="0">
                <a:srgbClr val="50FA64">
                  <a:tint val="66000"/>
                  <a:satMod val="160000"/>
                </a:srgbClr>
              </a:gs>
              <a:gs pos="50000">
                <a:srgbClr val="50FA64">
                  <a:tint val="44500"/>
                  <a:satMod val="160000"/>
                </a:srgbClr>
              </a:gs>
              <a:gs pos="100000">
                <a:srgbClr val="50FA64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267454" y="1943100"/>
            <a:ext cx="889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সরণ</a:t>
            </a:r>
            <a:endParaRPr lang="en-US" sz="4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573114" y="2252875"/>
            <a:ext cx="1694086" cy="4416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49780" y="2214388"/>
            <a:ext cx="762000" cy="1524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61950" y="1612612"/>
            <a:ext cx="5806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</a:t>
            </a:r>
            <a:endParaRPr lang="en-US" sz="32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57441" y="457200"/>
            <a:ext cx="3681759" cy="289560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5334000" y="685800"/>
            <a:ext cx="3352800" cy="2221587"/>
            <a:chOff x="5334000" y="685800"/>
            <a:chExt cx="3352800" cy="2221587"/>
          </a:xfrm>
        </p:grpSpPr>
        <p:pic>
          <p:nvPicPr>
            <p:cNvPr id="23" name="Picture 22" descr="image002.jpg"/>
            <p:cNvPicPr>
              <a:picLocks noChangeAspect="1"/>
            </p:cNvPicPr>
            <p:nvPr/>
          </p:nvPicPr>
          <p:blipFill rotWithShape="1">
            <a:blip r:embed="rId5" cstate="print"/>
            <a:srcRect r="10491" b="8830"/>
            <a:stretch/>
          </p:blipFill>
          <p:spPr>
            <a:xfrm>
              <a:off x="5334000" y="685800"/>
              <a:ext cx="3352800" cy="21526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6553200" y="2476500"/>
                  <a:ext cx="1143000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-US" sz="2000" dirty="0" err="1" smtClean="0"/>
                    <a:t>S</a:t>
                  </a:r>
                  <a:r>
                    <a:rPr lang="en-US" sz="2100" dirty="0" err="1" smtClean="0"/>
                    <a:t>cos</a:t>
                  </a:r>
                  <a14:m>
                    <m:oMath xmlns:m="http://schemas.openxmlformats.org/officeDocument/2006/math">
                      <m:r>
                        <a:rPr lang="pt-BR" sz="21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𝜃</m:t>
                      </m:r>
                    </m:oMath>
                  </a14:m>
                  <a:endParaRPr lang="en-US" sz="21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3200" y="2476500"/>
                  <a:ext cx="1143000" cy="43088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5319" t="-9859" b="-211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tangle 1"/>
          <p:cNvSpPr/>
          <p:nvPr/>
        </p:nvSpPr>
        <p:spPr>
          <a:xfrm>
            <a:off x="449780" y="3409950"/>
            <a:ext cx="84772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u="sng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কাজঃ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বস্তুর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উপর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প্রোয়োগের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ফলে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যদি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বস্তুটি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বলের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দিকে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সরে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তাহলে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বলেরদিকে</a:t>
            </a:r>
            <a:r>
              <a:rPr lang="en-US" sz="3200" kern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সরনের</a:t>
            </a:r>
            <a:r>
              <a:rPr lang="en-US" sz="3200" kern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উপাংশের</a:t>
            </a:r>
            <a:r>
              <a:rPr lang="en-US" sz="3200" kern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গুনফলকে</a:t>
            </a:r>
            <a:r>
              <a:rPr lang="en-US" sz="3200" kern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kern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200" kern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3200" kern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।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অর্থা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ৎ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49780" y="4979610"/>
                <a:ext cx="55961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IN" sz="3200" dirty="0" smtClean="0">
                    <a:latin typeface="NikoshBAN" pitchFamily="2" charset="0"/>
                    <a:cs typeface="NikoshBAN" pitchFamily="2" charset="0"/>
                  </a:rPr>
                  <a:t>কাজ = বল </a:t>
                </a:r>
                <a14:m>
                  <m:oMath xmlns:m="http://schemas.openxmlformats.org/officeDocument/2006/math">
                    <m:r>
                      <a:rPr lang="bn-IN" sz="3200" i="1" smtClean="0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bn-IN" sz="3200" dirty="0" smtClean="0">
                    <a:latin typeface="NikoshBAN" pitchFamily="2" charset="0"/>
                    <a:cs typeface="NikoshBAN" pitchFamily="2" charset="0"/>
                  </a:rPr>
                  <a:t> বলেরদিকে সরনের উপাংশ </a:t>
                </a:r>
                <a:endParaRPr lang="en-US" sz="3200" dirty="0"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80" y="4979610"/>
                <a:ext cx="5596146" cy="584775"/>
              </a:xfrm>
              <a:prstGeom prst="rect">
                <a:avLst/>
              </a:prstGeom>
              <a:blipFill rotWithShape="1">
                <a:blip r:embed="rId7"/>
                <a:stretch>
                  <a:fillRect l="-2832" t="-12500" r="-2397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4161299"/>
              </p:ext>
            </p:extLst>
          </p:nvPr>
        </p:nvGraphicFramePr>
        <p:xfrm>
          <a:off x="346031" y="5564385"/>
          <a:ext cx="3074126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name="Equation" r:id="rId8" imgW="1104840" imgH="177480" progId="Equation.3">
                  <p:embed/>
                </p:oleObj>
              </mc:Choice>
              <mc:Fallback>
                <p:oleObj name="Equation" r:id="rId8" imgW="110484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6031" y="5564385"/>
                        <a:ext cx="3074126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8423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3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7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22" grpId="0" animBg="1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s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1219200"/>
            <a:ext cx="2800350" cy="1638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14450" y="1219200"/>
            <a:ext cx="990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 descr="index2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828800"/>
            <a:ext cx="2352675" cy="19431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86473" y="3886200"/>
            <a:ext cx="990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625" y="3227369"/>
            <a:ext cx="39147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বলের দ্বারা কাজ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=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 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×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বলের</a:t>
            </a:r>
            <a:endParaRPr lang="en-US" sz="2800" dirty="0" smtClean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দিকে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সরণের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উপাংশ।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9026" y="4295061"/>
            <a:ext cx="51054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বলের বিরুদ্ধে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=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 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×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বলের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বিপরীত দিকে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সরণের উপাংশ।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5627" y="539889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u="sng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কাজের</a:t>
            </a:r>
            <a:r>
              <a:rPr lang="en-US" sz="4000" u="sng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u="sng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প্রকারভেদ</a:t>
            </a:r>
            <a:r>
              <a:rPr lang="en-US" sz="4000" u="sng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000" u="sng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2526" y="5239643"/>
            <a:ext cx="5629273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err="1" smtClean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200" b="1" dirty="0" smtClean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দুই</a:t>
            </a:r>
            <a:r>
              <a:rPr lang="en-US" sz="3200" b="1" dirty="0" smtClean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প্রকারঃ</a:t>
            </a:r>
            <a:r>
              <a:rPr lang="en-US" sz="3200" b="1" dirty="0" smtClean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১। </a:t>
            </a:r>
            <a:r>
              <a:rPr lang="bn-BD" sz="3200" b="1" dirty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বলের দ্বারা </a:t>
            </a:r>
            <a:r>
              <a:rPr lang="bn-BD" sz="3200" b="1" dirty="0" smtClean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3200" b="1" dirty="0" smtClean="0">
              <a:ln w="11430"/>
              <a:solidFill>
                <a:srgbClr val="CC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3200" b="1" dirty="0" smtClean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         ২। </a:t>
            </a:r>
            <a:r>
              <a:rPr lang="bn-BD" sz="3200" b="1" dirty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বলের বিরুদ্ধে কাজ</a:t>
            </a:r>
            <a:r>
              <a:rPr lang="bn-IN" sz="3200" b="1" dirty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 smtClean="0">
              <a:ln w="11430"/>
              <a:solidFill>
                <a:srgbClr val="CC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BD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3374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11111E-6 L 0.00417 0.22778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2222 L -3.33333E-6 -0.2777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2" grpId="0"/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0890" y="476013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u="sng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কাজের</a:t>
            </a:r>
            <a:r>
              <a:rPr lang="en-US" sz="3600" b="1" u="sng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u="sng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মাত্রা</a:t>
            </a:r>
            <a:r>
              <a:rPr lang="en-US" sz="3600" b="1" u="sng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b="1" u="sng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3600" b="1" u="sng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600" b="1" u="sng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905000"/>
            <a:ext cx="3086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= </a:t>
            </a:r>
            <a:r>
              <a:rPr lang="en-US" sz="3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×</a:t>
            </a:r>
            <a:r>
              <a:rPr lang="en-US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সরণ</a:t>
            </a:r>
            <a:endParaRPr lang="en-US" sz="32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2438400"/>
            <a:ext cx="30187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= </a:t>
            </a:r>
            <a:r>
              <a:rPr lang="en-US" sz="3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ভর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× </a:t>
            </a:r>
            <a:r>
              <a:rPr lang="en-US" sz="3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তরণ</a:t>
            </a:r>
            <a:r>
              <a:rPr lang="en-US" sz="24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×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সরণ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371600" y="3682425"/>
            <a:ext cx="14045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= </a:t>
            </a:r>
            <a:r>
              <a:rPr lang="en-US" sz="3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ভর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kern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× </a:t>
            </a:r>
            <a:r>
              <a:rPr lang="en-US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99644" y="2982845"/>
            <a:ext cx="1345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= </a:t>
            </a:r>
            <a:r>
              <a:rPr lang="en-US" sz="3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ভর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× </a:t>
            </a:r>
            <a:endParaRPr lang="en-US" sz="16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590800" y="2928182"/>
                <a:ext cx="1052303" cy="712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বেগ</m:t>
                          </m:r>
                        </m:num>
                        <m:den>
                          <m:r>
                            <a:rPr lang="en-US" sz="2200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সময়</m:t>
                          </m:r>
                          <m:r>
                            <a:rPr lang="en-US" sz="2200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200" b="1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928182"/>
                <a:ext cx="1052303" cy="712375"/>
              </a:xfrm>
              <a:prstGeom prst="rect">
                <a:avLst/>
              </a:prstGeom>
              <a:blipFill rotWithShape="1">
                <a:blip r:embed="rId2"/>
                <a:stretch>
                  <a:fillRect r="-5780" b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3719970" y="3012916"/>
            <a:ext cx="12330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×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সরণ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0" y="3682427"/>
            <a:ext cx="12330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×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সরণ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6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698581" y="3597691"/>
                <a:ext cx="1889043" cy="7542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সরণ</m:t>
                          </m:r>
                        </m:num>
                        <m:den>
                          <m:r>
                            <a:rPr lang="en-US" sz="22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সময়</m:t>
                          </m:r>
                          <m:r>
                            <a:rPr lang="en-US" sz="2200" b="1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2200" b="1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সময়</m:t>
                          </m:r>
                          <m:r>
                            <a:rPr lang="en-US" sz="2200" b="1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  </m:t>
                          </m:r>
                        </m:den>
                      </m:f>
                    </m:oMath>
                  </m:oMathPara>
                </a14:m>
                <a:endParaRPr lang="en-US" sz="2200" b="1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581" y="3597691"/>
                <a:ext cx="1889043" cy="754245"/>
              </a:xfrm>
              <a:prstGeom prst="rect">
                <a:avLst/>
              </a:prstGeom>
              <a:blipFill rotWithShape="1">
                <a:blip r:embed="rId3"/>
                <a:stretch>
                  <a:fillRect r="-5806" b="-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40789" y="4404326"/>
                <a:ext cx="3660239" cy="789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l-GR" sz="240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∴</m:t>
                    </m:r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</a:rPr>
                  <a:t> W  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= 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M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× </m:t>
                    </m:r>
                    <m:f>
                      <m:fPr>
                        <m:ctrlPr>
                          <a:rPr lang="en-US" sz="3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𝐿</m:t>
                        </m:r>
                      </m:num>
                      <m:den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𝑇</m:t>
                        </m:r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𝑇</m:t>
                        </m:r>
                      </m:den>
                    </m:f>
                    <m:r>
                      <a:rPr lang="en-US" sz="3200" i="1" dirty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3200" i="1" dirty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𝐿</m:t>
                    </m:r>
                  </m:oMath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89" y="4404326"/>
                <a:ext cx="3660239" cy="789062"/>
              </a:xfrm>
              <a:prstGeom prst="rect">
                <a:avLst/>
              </a:prstGeom>
              <a:blipFill rotWithShape="1">
                <a:blip r:embed="rId4"/>
                <a:stretch>
                  <a:fillRect l="-2496" r="-7488"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04008" y="5334000"/>
                <a:ext cx="3733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∴</m:t>
                    </m:r>
                  </m:oMath>
                </a14:m>
                <a:r>
                  <a:rPr lang="en-US" sz="2800" dirty="0" smtClean="0">
                    <a:solidFill>
                      <a:prstClr val="black"/>
                    </a:solidFill>
                  </a:rPr>
                  <a:t>[W] = [ML</a:t>
                </a:r>
                <a:r>
                  <a:rPr lang="en-US" sz="2800" baseline="30000" dirty="0" smtClean="0">
                    <a:solidFill>
                      <a:prstClr val="black"/>
                    </a:solidFill>
                  </a:rPr>
                  <a:t>2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T</a:t>
                </a:r>
                <a:r>
                  <a:rPr lang="en-US" sz="2800" baseline="30000" dirty="0" smtClean="0">
                    <a:solidFill>
                      <a:prstClr val="black"/>
                    </a:solidFill>
                  </a:rPr>
                  <a:t>-2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008" y="5334000"/>
                <a:ext cx="3733800" cy="523220"/>
              </a:xfrm>
              <a:prstGeom prst="rect">
                <a:avLst/>
              </a:prstGeom>
              <a:blipFill rotWithShape="1">
                <a:blip r:embed="rId5"/>
                <a:stretch>
                  <a:fillRect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617579" y="1261468"/>
            <a:ext cx="2707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মাত্রা</a:t>
            </a:r>
            <a:r>
              <a:rPr lang="en-US" sz="3200" u="sng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সমীকরণঃ</a:t>
            </a:r>
            <a:r>
              <a:rPr lang="en-US" sz="3200" u="sng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sz="3200" u="sng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8105" y="1147169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এককঃ</a:t>
            </a:r>
            <a:r>
              <a:rPr lang="en-US" sz="3200" u="sng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200" u="sng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390375" y="1842640"/>
                <a:ext cx="443288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160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∴</m:t>
                    </m:r>
                  </m:oMath>
                </a14:m>
                <a:r>
                  <a:rPr lang="en-US" sz="16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dirty="0" err="1" smtClean="0">
                    <a:solidFill>
                      <a:prstClr val="black"/>
                    </a:solidFill>
                  </a:rPr>
                  <a:t>কাজের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sz="2000" dirty="0" err="1" smtClean="0">
                    <a:solidFill>
                      <a:prstClr val="black"/>
                    </a:solidFill>
                  </a:rPr>
                  <a:t>একক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= 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Kg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𝑚</m:t>
                    </m:r>
                    <m:r>
                      <a:rPr lang="en-US" sz="2400" i="1" baseline="3000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2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2400" i="1" dirty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𝑆</m:t>
                    </m:r>
                    <m:r>
                      <a:rPr lang="en-US" sz="2400" i="1" baseline="28000" dirty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−</m:t>
                    </m:r>
                    <m:r>
                      <a:rPr lang="en-US" sz="2400" i="1" baseline="28000" dirty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2</m:t>
                    </m:r>
                  </m:oMath>
                </a14:m>
                <a:endParaRPr lang="en-US" baseline="28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375" y="1842640"/>
                <a:ext cx="4432880" cy="461665"/>
              </a:xfrm>
              <a:prstGeom prst="rect">
                <a:avLst/>
              </a:prstGeom>
              <a:blipFill rotWithShape="1">
                <a:blip r:embed="rId6"/>
                <a:stretch>
                  <a:fillRect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136120" y="2209800"/>
                <a:ext cx="12890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 smtClean="0">
                    <a:solidFill>
                      <a:prstClr val="black"/>
                    </a:solidFill>
                  </a:rPr>
                  <a:t>= </a:t>
                </a:r>
                <a:r>
                  <a:rPr lang="en-US" sz="2000" dirty="0">
                    <a:solidFill>
                      <a:prstClr val="black"/>
                    </a:solidFill>
                  </a:rPr>
                  <a:t>N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𝑚</m:t>
                    </m:r>
                  </m:oMath>
                </a14:m>
                <a:endParaRPr lang="en-US" baseline="28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120" y="2209800"/>
                <a:ext cx="1289071" cy="461665"/>
              </a:xfrm>
              <a:prstGeom prst="rect">
                <a:avLst/>
              </a:prstGeom>
              <a:blipFill rotWithShape="1">
                <a:blip r:embed="rId7"/>
                <a:stretch>
                  <a:fillRect l="-7583" t="-12000" r="-7583"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6175259" y="2528934"/>
            <a:ext cx="1292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= </a:t>
            </a:r>
            <a:r>
              <a:rPr lang="en-US" sz="2000" dirty="0" smtClean="0">
                <a:solidFill>
                  <a:prstClr val="black"/>
                </a:solidFill>
              </a:rPr>
              <a:t>Joule </a:t>
            </a:r>
            <a:endParaRPr lang="en-US" baseline="28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09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1" grpId="0"/>
      <p:bldP spid="2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533400"/>
            <a:ext cx="54864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600" u="sng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600" u="sng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u="sng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3600" u="sng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u="sng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3600" u="sng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u="sng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 ও সরনের </a:t>
            </a:r>
            <a:r>
              <a:rPr lang="en-US" sz="3600" u="sng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সম্পর্ক</a:t>
            </a:r>
            <a:r>
              <a:rPr lang="bn-BD" sz="3600" u="sng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u="sng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81000" y="3472875"/>
                <a:ext cx="845820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কোন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বস্তুর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উপর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F </a:t>
                </a:r>
                <a:r>
                  <a:rPr lang="en-US" sz="3200" kern="0" dirty="0" err="1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বল</a:t>
                </a:r>
                <a:r>
                  <a:rPr lang="en-US" sz="3200" kern="0" dirty="0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প্রোয়োগের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ফলে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যদি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বস্তুটি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বলের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দিকে</a:t>
                </a:r>
                <a:r>
                  <a:rPr lang="en-US" sz="3200" kern="0" dirty="0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 </a:t>
                </a:r>
                <a:r>
                  <a:rPr lang="en-US" sz="2000" kern="0" dirty="0" err="1" smtClean="0">
                    <a:solidFill>
                      <a:sysClr val="windowText" lastClr="000000"/>
                    </a:solidFill>
                  </a:rPr>
                  <a:t>S</a:t>
                </a:r>
                <a:r>
                  <a:rPr lang="en-US" sz="2100" kern="0" dirty="0" err="1" smtClean="0">
                    <a:solidFill>
                      <a:sysClr val="windowText" lastClr="000000"/>
                    </a:solidFill>
                  </a:rPr>
                  <a:t>cos</a:t>
                </a:r>
                <a14:m>
                  <m:oMath xmlns:m="http://schemas.openxmlformats.org/officeDocument/2006/math">
                    <m:r>
                      <a:rPr lang="pt-BR" sz="2100" i="1" ker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US" sz="3200" kern="0" dirty="0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সরে</a:t>
                </a:r>
                <a:r>
                  <a:rPr lang="en-US" sz="3200" kern="0" dirty="0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যায়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তাহলে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বল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এবং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বলেরদিকে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সরনের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উপাংশের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গুনফলই</a:t>
                </a:r>
                <a:r>
                  <a:rPr lang="en-US" sz="3200" kern="0" dirty="0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হবে</a:t>
                </a:r>
                <a:r>
                  <a:rPr lang="en-US" sz="3200" kern="0" dirty="0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কাজ</a:t>
                </a:r>
                <a:r>
                  <a:rPr lang="en-US" sz="3200" kern="0" dirty="0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।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অর্থা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ৎ </a:t>
                </a:r>
                <a:endParaRPr lang="en-US" kern="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472875"/>
                <a:ext cx="8458200" cy="1569660"/>
              </a:xfrm>
              <a:prstGeom prst="rect">
                <a:avLst/>
              </a:prstGeom>
              <a:blipFill rotWithShape="1">
                <a:blip r:embed="rId3"/>
                <a:stretch>
                  <a:fillRect l="-1875" t="-5058" b="-12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85800" y="4958775"/>
                <a:ext cx="70104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NikoshBAN" pitchFamily="2" charset="0"/>
                      </a:rPr>
                      <m:t>∴</m:t>
                    </m:r>
                  </m:oMath>
                </a14:m>
                <a:r>
                  <a:rPr lang="en-US" sz="3200" dirty="0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IN" sz="3200" dirty="0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কাজ </a:t>
                </a:r>
                <a:r>
                  <a:rPr lang="bn-IN" sz="320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= বল </a:t>
                </a:r>
                <a14:m>
                  <m:oMath xmlns:m="http://schemas.openxmlformats.org/officeDocument/2006/math">
                    <m:r>
                      <a:rPr lang="bn-IN" sz="32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bn-IN" sz="320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বলেরদিকে সরনের উপাংশ </a:t>
                </a:r>
                <a:endParaRPr lang="en-US" sz="3200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958775"/>
                <a:ext cx="7010400" cy="584775"/>
              </a:xfrm>
              <a:prstGeom prst="rect">
                <a:avLst/>
              </a:prstGeom>
              <a:blipFill rotWithShape="1"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026070"/>
              </p:ext>
            </p:extLst>
          </p:nvPr>
        </p:nvGraphicFramePr>
        <p:xfrm>
          <a:off x="914400" y="5486400"/>
          <a:ext cx="3073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Equation" r:id="rId5" imgW="1104840" imgH="177480" progId="Equation.3">
                  <p:embed/>
                </p:oleObj>
              </mc:Choice>
              <mc:Fallback>
                <p:oleObj name="Equation" r:id="rId5" imgW="11048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486400"/>
                        <a:ext cx="30734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743200" y="1251288"/>
            <a:ext cx="3352800" cy="2221587"/>
            <a:chOff x="5334000" y="685800"/>
            <a:chExt cx="3352800" cy="2221587"/>
          </a:xfrm>
        </p:grpSpPr>
        <p:pic>
          <p:nvPicPr>
            <p:cNvPr id="9" name="Picture 8" descr="image002.jpg"/>
            <p:cNvPicPr>
              <a:picLocks noChangeAspect="1"/>
            </p:cNvPicPr>
            <p:nvPr/>
          </p:nvPicPr>
          <p:blipFill rotWithShape="1">
            <a:blip r:embed="rId7" cstate="print"/>
            <a:srcRect r="10491" b="8830"/>
            <a:stretch/>
          </p:blipFill>
          <p:spPr>
            <a:xfrm>
              <a:off x="5334000" y="685800"/>
              <a:ext cx="3352800" cy="21526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6553200" y="2476500"/>
                  <a:ext cx="1143000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000" kern="0" dirty="0" err="1" smtClean="0">
                      <a:solidFill>
                        <a:sysClr val="windowText" lastClr="000000"/>
                      </a:solidFill>
                    </a:rPr>
                    <a:t>S</a:t>
                  </a:r>
                  <a:r>
                    <a:rPr lang="en-US" sz="2100" kern="0" dirty="0" err="1" smtClean="0">
                      <a:solidFill>
                        <a:sysClr val="windowText" lastClr="000000"/>
                      </a:solidFill>
                    </a:rPr>
                    <a:t>cos</a:t>
                  </a:r>
                  <a14:m>
                    <m:oMath xmlns:m="http://schemas.openxmlformats.org/officeDocument/2006/math">
                      <m:r>
                        <a:rPr lang="pt-BR" sz="2100" i="1" ker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𝜃</m:t>
                      </m:r>
                    </m:oMath>
                  </a14:m>
                  <a:endParaRPr lang="en-US" sz="2100" kern="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3200" y="2476500"/>
                  <a:ext cx="1143000" cy="430887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5319" t="-9859" b="-211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12626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dex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094" y="1318199"/>
            <a:ext cx="5786713" cy="3672902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rot="8943329">
            <a:off x="4990800" y="2765130"/>
            <a:ext cx="136390" cy="184767"/>
          </a:xfrm>
          <a:prstGeom prst="wedgeEllipseCallout">
            <a:avLst>
              <a:gd name="adj1" fmla="val -24735"/>
              <a:gd name="adj2" fmla="val 65702"/>
            </a:avLst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Callout 3"/>
          <p:cNvSpPr/>
          <p:nvPr/>
        </p:nvSpPr>
        <p:spPr>
          <a:xfrm rot="8943329">
            <a:off x="5448000" y="1774521"/>
            <a:ext cx="136390" cy="184767"/>
          </a:xfrm>
          <a:prstGeom prst="wedgeEllipseCallout">
            <a:avLst>
              <a:gd name="adj1" fmla="val -24735"/>
              <a:gd name="adj2" fmla="val 65702"/>
            </a:avLst>
          </a:prstGeom>
          <a:solidFill>
            <a:srgbClr val="92D05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Callout 4"/>
          <p:cNvSpPr/>
          <p:nvPr/>
        </p:nvSpPr>
        <p:spPr>
          <a:xfrm rot="8943329">
            <a:off x="3924000" y="2536531"/>
            <a:ext cx="136390" cy="184767"/>
          </a:xfrm>
          <a:prstGeom prst="wedgeEllipseCallout">
            <a:avLst>
              <a:gd name="adj1" fmla="val -24735"/>
              <a:gd name="adj2" fmla="val 65702"/>
            </a:avLst>
          </a:prstGeom>
          <a:solidFill>
            <a:srgbClr val="92D05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Callout 5"/>
          <p:cNvSpPr/>
          <p:nvPr/>
        </p:nvSpPr>
        <p:spPr>
          <a:xfrm rot="8943329">
            <a:off x="5143200" y="2307931"/>
            <a:ext cx="136390" cy="184767"/>
          </a:xfrm>
          <a:prstGeom prst="wedgeEllipseCallout">
            <a:avLst>
              <a:gd name="adj1" fmla="val -24735"/>
              <a:gd name="adj2" fmla="val 65702"/>
            </a:avLst>
          </a:prstGeom>
          <a:solidFill>
            <a:srgbClr val="92D05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Callout 6"/>
          <p:cNvSpPr/>
          <p:nvPr/>
        </p:nvSpPr>
        <p:spPr>
          <a:xfrm rot="8943329">
            <a:off x="5905197" y="2765132"/>
            <a:ext cx="136390" cy="184767"/>
          </a:xfrm>
          <a:prstGeom prst="wedgeEllipseCallout">
            <a:avLst>
              <a:gd name="adj1" fmla="val -24735"/>
              <a:gd name="adj2" fmla="val 65702"/>
            </a:avLst>
          </a:prstGeom>
          <a:solidFill>
            <a:srgbClr val="92D05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Callout 7"/>
          <p:cNvSpPr/>
          <p:nvPr/>
        </p:nvSpPr>
        <p:spPr>
          <a:xfrm rot="8943329">
            <a:off x="3161997" y="2688932"/>
            <a:ext cx="136390" cy="184767"/>
          </a:xfrm>
          <a:prstGeom prst="wedgeEllipseCallout">
            <a:avLst>
              <a:gd name="adj1" fmla="val -24735"/>
              <a:gd name="adj2" fmla="val 65702"/>
            </a:avLst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Callout 8"/>
          <p:cNvSpPr/>
          <p:nvPr/>
        </p:nvSpPr>
        <p:spPr>
          <a:xfrm rot="8943329">
            <a:off x="2247597" y="2765132"/>
            <a:ext cx="136390" cy="184767"/>
          </a:xfrm>
          <a:prstGeom prst="wedgeEllipseCallout">
            <a:avLst>
              <a:gd name="adj1" fmla="val -24735"/>
              <a:gd name="adj2" fmla="val 65702"/>
            </a:avLst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Callout 9"/>
          <p:cNvSpPr/>
          <p:nvPr/>
        </p:nvSpPr>
        <p:spPr>
          <a:xfrm rot="8943329">
            <a:off x="6667197" y="2079332"/>
            <a:ext cx="136390" cy="184767"/>
          </a:xfrm>
          <a:prstGeom prst="wedgeEllipseCallout">
            <a:avLst>
              <a:gd name="adj1" fmla="val -24735"/>
              <a:gd name="adj2" fmla="val 65702"/>
            </a:avLst>
          </a:prstGeom>
          <a:solidFill>
            <a:srgbClr val="92D05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Callout 10"/>
          <p:cNvSpPr/>
          <p:nvPr/>
        </p:nvSpPr>
        <p:spPr>
          <a:xfrm rot="8943329">
            <a:off x="3314400" y="2307932"/>
            <a:ext cx="136390" cy="184767"/>
          </a:xfrm>
          <a:prstGeom prst="wedgeEllipseCallout">
            <a:avLst>
              <a:gd name="adj1" fmla="val -24735"/>
              <a:gd name="adj2" fmla="val 65702"/>
            </a:avLst>
          </a:prstGeom>
          <a:solidFill>
            <a:srgbClr val="92D05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Callout 11"/>
          <p:cNvSpPr/>
          <p:nvPr/>
        </p:nvSpPr>
        <p:spPr>
          <a:xfrm rot="8943329">
            <a:off x="4305000" y="1698319"/>
            <a:ext cx="136390" cy="184767"/>
          </a:xfrm>
          <a:prstGeom prst="wedgeEllipseCallout">
            <a:avLst>
              <a:gd name="adj1" fmla="val -24735"/>
              <a:gd name="adj2" fmla="val 65702"/>
            </a:avLst>
          </a:prstGeom>
          <a:solidFill>
            <a:srgbClr val="92D05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Down Arrow Callout 12"/>
          <p:cNvSpPr/>
          <p:nvPr/>
        </p:nvSpPr>
        <p:spPr>
          <a:xfrm>
            <a:off x="1583585" y="575249"/>
            <a:ext cx="5257800" cy="762000"/>
          </a:xfrm>
          <a:prstGeom prst="downArrowCallout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অভিকর্ষ বলে কাজ হওয়ার কারণ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4472604" y="3680808"/>
            <a:ext cx="2362199" cy="33459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অভিকর্ষ বলের দিক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486400" y="2819407"/>
            <a:ext cx="0" cy="1943099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sp>
        <p:nvSpPr>
          <p:cNvPr id="16" name="Rectangle 15"/>
          <p:cNvSpPr/>
          <p:nvPr/>
        </p:nvSpPr>
        <p:spPr>
          <a:xfrm rot="16200000">
            <a:off x="4030292" y="3818316"/>
            <a:ext cx="2133600" cy="28818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আমের সরণের দিক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953001" y="2971800"/>
            <a:ext cx="0" cy="1905000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sp>
        <p:nvSpPr>
          <p:cNvPr id="18" name="Rectangle 17"/>
          <p:cNvSpPr/>
          <p:nvPr/>
        </p:nvSpPr>
        <p:spPr>
          <a:xfrm>
            <a:off x="1599406" y="4953000"/>
            <a:ext cx="5943600" cy="1143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glow rad="1016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  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কাজ </a:t>
            </a:r>
            <a:r>
              <a:rPr kumimoji="0" lang="bn-I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=</a:t>
            </a:r>
            <a:r>
              <a:rPr kumimoji="0" lang="bn-I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বল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×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বলের দিকে সরণের উপাংশ</a:t>
            </a:r>
            <a:endParaRPr kumimoji="0" lang="bn-I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কাজ</a:t>
            </a:r>
            <a:r>
              <a:rPr kumimoji="0" lang="bn-I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=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অভিকর্ষ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বল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×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আমের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সরণ</a:t>
            </a:r>
            <a:endParaRPr lang="en-US" sz="2800" kern="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89882" y="5911334"/>
            <a:ext cx="2263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 =  F </a:t>
            </a:r>
            <a:r>
              <a:rPr lang="en-US" sz="2400" dirty="0"/>
              <a:t>× h</a:t>
            </a:r>
          </a:p>
        </p:txBody>
      </p:sp>
    </p:spTree>
    <p:extLst>
      <p:ext uri="{BB962C8B-B14F-4D97-AF65-F5344CB8AC3E}">
        <p14:creationId xmlns:p14="http://schemas.microsoft.com/office/powerpoint/2010/main" val="3162954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8.0481E-7 L 0.00503 0.30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15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9778E-7 L 0.00503 0.438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219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0.00503 0.294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1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88529E-7 L 0.00503 0.305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15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4" grpId="0"/>
      <p:bldP spid="16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7" t="40478" r="43157" b="43374"/>
          <a:stretch/>
        </p:blipFill>
        <p:spPr>
          <a:xfrm>
            <a:off x="3905250" y="3067056"/>
            <a:ext cx="1475304" cy="1447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40" y="1392996"/>
            <a:ext cx="645224" cy="6096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/>
          <p:cNvSpPr/>
          <p:nvPr/>
        </p:nvSpPr>
        <p:spPr>
          <a:xfrm>
            <a:off x="4667250" y="1847850"/>
            <a:ext cx="802576" cy="381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90</a:t>
            </a:r>
            <a:r>
              <a:rPr kumimoji="0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667250" y="1695450"/>
            <a:ext cx="2438400" cy="2346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>
          <a:xfrm>
            <a:off x="4667250" y="1695450"/>
            <a:ext cx="0" cy="1257300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4895850" y="1314450"/>
            <a:ext cx="2209800" cy="381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ৃথিবীর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সরণ</a:t>
            </a:r>
            <a:r>
              <a:rPr kumimoji="0" lang="bn-IN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ের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দিক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91050" y="2152650"/>
            <a:ext cx="2057400" cy="381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মহাকর্ষ বলের দিক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9" name="Down Arrow Callout 8"/>
          <p:cNvSpPr/>
          <p:nvPr/>
        </p:nvSpPr>
        <p:spPr>
          <a:xfrm>
            <a:off x="1352550" y="400050"/>
            <a:ext cx="6629400" cy="762000"/>
          </a:xfrm>
          <a:prstGeom prst="downArrowCallout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মহাকর্ষ বলে কাজ না হওয়ার কারণ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3600" y="4514850"/>
            <a:ext cx="5848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=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বল 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×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বলের দিকে সরণের উপাংশ</a:t>
            </a:r>
            <a:endParaRPr lang="en-US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38400" y="4953000"/>
            <a:ext cx="5791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= মহাকর্ষ বল 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×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পৃথিবীর সরণ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×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cos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en-US" sz="2800" baseline="30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bn-BD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bn-IN" sz="2800" baseline="30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88063" y="5410200"/>
            <a:ext cx="1361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2800" dirty="0">
                <a:solidFill>
                  <a:prstClr val="black"/>
                </a:solidFill>
                <a:latin typeface="Times New Roman" pitchFamily="18" charset="0"/>
                <a:cs typeface="NikoshBAN" pitchFamily="2" charset="0"/>
              </a:rPr>
              <a:t>কাজ </a:t>
            </a:r>
            <a:r>
              <a:rPr lang="bn-IN" sz="2800" dirty="0" smtClean="0">
                <a:solidFill>
                  <a:prstClr val="black"/>
                </a:solidFill>
                <a:latin typeface="Times New Roman" pitchFamily="18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prstClr val="black"/>
                </a:solidFill>
                <a:latin typeface="Times New Roman" pitchFamily="18" charset="0"/>
                <a:cs typeface="NikoshBAN" pitchFamily="2" charset="0"/>
              </a:rPr>
              <a:t>=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NikoshBAN" pitchFamily="2" charset="0"/>
              </a:rPr>
              <a:t>0</a:t>
            </a:r>
            <a:endParaRPr lang="bn-BD" sz="2800" dirty="0">
              <a:solidFill>
                <a:prstClr val="black"/>
              </a:solidFill>
              <a:latin typeface="Times New Roman" pitchFamily="18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0" y="6046409"/>
            <a:ext cx="3797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 ক্ষেত্রে কাজ সম্পাদিত হয় নাই।</a:t>
            </a:r>
          </a:p>
        </p:txBody>
      </p:sp>
    </p:spTree>
    <p:extLst>
      <p:ext uri="{BB962C8B-B14F-4D97-AF65-F5344CB8AC3E}">
        <p14:creationId xmlns:p14="http://schemas.microsoft.com/office/powerpoint/2010/main" val="2665109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pat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57909E-6 C 0.17344 4.57909E-6 0.31667 0.12835 0.31667 0.28839 C 0.31667 0.4468 0.17344 0.57701 -3.33333E-6 0.57701 C -0.17569 0.57701 -0.31666 0.4468 -0.31666 0.28839 C -0.31666 0.12835 -0.17569 4.57909E-6 -3.33333E-6 4.57909E-6 Z " pathEditMode="relative" rAng="0" ptsTypes="fffff">
                                      <p:cBhvr>
                                        <p:cTn id="8" dur="2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8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983159"/>
            <a:ext cx="22098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u="sng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4400" b="1" u="sng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u="sng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2000" b="1" u="sng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550" y="3048000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বুঝায়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?</a:t>
            </a:r>
          </a:p>
          <a:p>
            <a:pPr>
              <a:buFont typeface="Wingdings" pitchFamily="2" charset="2"/>
              <a:buChar char="ü"/>
            </a:pP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রহিম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বৃত্তাকার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পথে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১০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মিনিট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চলার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পূর্বের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অবস্থানে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ফিরে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এলে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কাজের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পরিমান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?।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122" name="Picture 2" descr="C:\Users\all users.allusers-PC\Desktop\Work\7_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8" y="685800"/>
            <a:ext cx="2893325" cy="2057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018658"/>
            <a:ext cx="8229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বলের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বলের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বিরুদ্ধে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বুঝ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?</a:t>
            </a:r>
          </a:p>
          <a:p>
            <a:pPr>
              <a:buFont typeface="Wingdings" pitchFamily="2" charset="2"/>
              <a:buChar char="Ø"/>
            </a:pP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কোন ব্যক্তি একটি বস্তুর উপর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10 N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বল প্র্রয়োগ করায় বস্তুটি বলের অভিমুখে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10m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সরে গেল। ঐ ব্যক্তির কাজের পরিমান কত হবে?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590991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u="sng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4000" u="sng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u="sng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1600" u="sng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98" name="Picture 2" descr="C:\Users\all users.allusers-PC\Desktop\Work\joray ka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533400"/>
            <a:ext cx="4724400" cy="3454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66700"/>
            <a:ext cx="8534401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15869" r="13860" b="31156"/>
          <a:stretch/>
        </p:blipFill>
        <p:spPr bwMode="auto">
          <a:xfrm>
            <a:off x="304799" y="266700"/>
            <a:ext cx="2857526" cy="81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13949" r="7172" b="34456"/>
          <a:stretch/>
        </p:blipFill>
        <p:spPr bwMode="auto">
          <a:xfrm>
            <a:off x="4552949" y="351478"/>
            <a:ext cx="2933699" cy="73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90948" y="1110876"/>
            <a:ext cx="4457700" cy="490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Wingdings 2" pitchFamily="18" charset="2"/>
              <a:buChar char=""/>
              <a:defRPr/>
            </a:pPr>
            <a:r>
              <a:rPr lang="en-US" sz="28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বলতে </a:t>
            </a:r>
            <a:r>
              <a:rPr lang="bn-BD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 বুঝি?</a:t>
            </a:r>
            <a:endParaRPr lang="en-US" sz="28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90948" y="1535871"/>
            <a:ext cx="5353052" cy="490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Wingdings 2" pitchFamily="18" charset="2"/>
              <a:buChar char=""/>
              <a:defRPr/>
            </a:pPr>
            <a:r>
              <a:rPr lang="en-US" sz="28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কাজের</a:t>
            </a:r>
            <a:r>
              <a:rPr 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প্রকারভেদ</a:t>
            </a:r>
            <a:r>
              <a:rPr 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বলতে </a:t>
            </a:r>
            <a:r>
              <a:rPr lang="bn-BD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 বুঝি?</a:t>
            </a:r>
            <a:endParaRPr lang="en-US" sz="28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90948" y="1981200"/>
            <a:ext cx="3717308" cy="490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Wingdings 2" pitchFamily="18" charset="2"/>
              <a:buChar char=""/>
              <a:defRPr/>
            </a:pPr>
            <a:r>
              <a:rPr lang="en-US" sz="28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কাজের</a:t>
            </a:r>
            <a:r>
              <a:rPr 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মাত্রা</a:t>
            </a:r>
            <a:r>
              <a:rPr 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endParaRPr lang="en-US" sz="28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90948" y="2381250"/>
            <a:ext cx="4656446" cy="490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Wingdings 2" pitchFamily="18" charset="2"/>
              <a:buChar char=""/>
              <a:defRPr/>
            </a:pPr>
            <a:r>
              <a:rPr lang="en-US" sz="28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অভিকর্ষ</a:t>
            </a:r>
            <a:r>
              <a:rPr 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মহাকর্ষ</a:t>
            </a:r>
            <a:r>
              <a:rPr 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endParaRPr lang="en-US" sz="28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129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8650" y="1214735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u="sng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1600" u="sng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2967335"/>
            <a:ext cx="8458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উদাহরনে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উদাহরনে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হয়নি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কেন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? </a:t>
            </a:r>
          </a:p>
          <a:p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q"/>
            </a:pP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রতন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এক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প্যাকেট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হাত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ধরে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দাঁড়িয়ে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আছে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q"/>
            </a:pP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নীরু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ভারী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ব্যাগ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সিঁড়ি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উপরে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উঠাচ্ছে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q"/>
            </a:pP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ছোট্ট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রিমি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জোরে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দেয়ালকে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ঠেলছে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q"/>
            </a:pP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মিতা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পদার্থবিজ্ঞান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বইখানা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ঠেলে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টেবিলের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উপর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এক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প্রান্ত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অন্য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প্রান্তে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নিয়ে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যাচ্ছে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4" name="Picture 2" descr="C:\Users\all users.allusers-PC\Desktop\Work\9b15c9f01b90005b773b37c3b3f50f80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381000"/>
            <a:ext cx="3733800" cy="2590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3581160" y="567007"/>
            <a:ext cx="1905480" cy="69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35" y="1423514"/>
            <a:ext cx="6919366" cy="488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1621729" y="3227898"/>
            <a:ext cx="4288779" cy="2431435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kern="0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sz="3200" b="1" kern="0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400" b="1" kern="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b="1" kern="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400" b="1" kern="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400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56172" y="3471560"/>
            <a:ext cx="2716227" cy="178510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32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নবম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bn-IN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চতুর্থ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৪৫ মিনিট  </a:t>
            </a:r>
          </a:p>
          <a:p>
            <a:pPr>
              <a:defRPr/>
            </a:pPr>
            <a:endParaRPr lang="bn-BD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/>
          <a:stretch/>
        </p:blipFill>
        <p:spPr>
          <a:xfrm rot="21383716">
            <a:off x="5768693" y="1793104"/>
            <a:ext cx="1364066" cy="1732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12" y="1713746"/>
            <a:ext cx="1428206" cy="16390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1934080" y="4784384"/>
            <a:ext cx="481666" cy="90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8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754577"/>
            <a:ext cx="24384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u="sng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বাড়ীর</a:t>
            </a:r>
            <a:r>
              <a:rPr lang="en-US" sz="4400" b="1" u="sng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u="sng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b="1" u="sng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743200"/>
            <a:ext cx="8458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৬০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কেজি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ভরের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জন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লোক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সিড়ি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১৫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সেকেন্ডে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ছাদে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উঠে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সিড়িতে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ধাপ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সংখ্যা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২০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প্রতিটি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ধাপের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উচ্চতা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২০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সেন্টিমিটার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। </a:t>
            </a:r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ক)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লোকটি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উচ্চতায়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উঠেছিল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?</a:t>
            </a:r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খ) ঐ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লোকের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ওজন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?</a:t>
            </a:r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গ)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ছাদে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উঠতে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লোকটি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করেছিল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?</a:t>
            </a:r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ঘ)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সিড়ি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উপরে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উঠতে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কষ্টকর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কেন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?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2" name="Picture 4" descr="F:\DOWNLOAD\homewor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81018"/>
            <a:ext cx="4495800" cy="22097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419600" y="1524000"/>
            <a:ext cx="4191000" cy="1652588"/>
          </a:xfrm>
          <a:prstGeom prst="wedgeRectCallout">
            <a:avLst>
              <a:gd name="adj1" fmla="val -83923"/>
              <a:gd name="adj2" fmla="val 8177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3271" y="1636933"/>
            <a:ext cx="400733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জানালা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দৃশ্য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কম্পিউটার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সারাবিশ্ব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41080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038600" y="1535112"/>
            <a:ext cx="4952999" cy="1284288"/>
          </a:xfrm>
          <a:prstGeom prst="wedgeRectCallout">
            <a:avLst>
              <a:gd name="adj1" fmla="val -70901"/>
              <a:gd name="adj2" fmla="val 133078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4800" y="1636933"/>
            <a:ext cx="4876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শতভাগ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অনলাইন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কার্যক্রম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চালু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,</a:t>
            </a:r>
            <a:endParaRPr lang="en-US" sz="2800" kern="0" dirty="0">
              <a:blipFill>
                <a:blip r:embed="rId3"/>
                <a:stretch>
                  <a:fillRect/>
                </a:stretch>
              </a:blipFill>
              <a:effectLst>
                <a:glow rad="127000">
                  <a:srgbClr val="E7E6E6">
                    <a:lumMod val="90000"/>
                  </a:srgb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ফেলের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শূন্যের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কোটায়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যাবে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r>
              <a:rPr lang="bn-IN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25984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9507">
            <a:off x="1183316" y="610628"/>
            <a:ext cx="2823165" cy="22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16" y="648230"/>
            <a:ext cx="2468563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97212"/>
            <a:ext cx="5257800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5816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585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457200"/>
            <a:ext cx="6534150" cy="23083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</a:t>
            </a: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আল্লাহ্‌ আমাদের উপর সহায় হউন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আজ এ পর্যন্তই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খোদা হাফেজ।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533650"/>
            <a:ext cx="6934200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5200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 descr="White marble"/>
          <p:cNvSpPr>
            <a:spLocks noChangeArrowheads="1" noChangeShapeType="1" noTextEdit="1"/>
          </p:cNvSpPr>
          <p:nvPr/>
        </p:nvSpPr>
        <p:spPr bwMode="auto">
          <a:xfrm>
            <a:off x="380627" y="990600"/>
            <a:ext cx="8758891" cy="2404782"/>
          </a:xfrm>
          <a:prstGeom prst="rect">
            <a:avLst/>
          </a:prstGeom>
        </p:spPr>
        <p:txBody>
          <a:bodyPr wrap="none" fromWordArt="1">
            <a:prstTxWarp prst="textDeflateBottom">
              <a:avLst/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bn-IN" sz="20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চতুর্থ অধ্যায় </a:t>
            </a:r>
            <a:endParaRPr lang="en-US" sz="2000" kern="1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7672" y="3124200"/>
            <a:ext cx="7924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88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CC0099"/>
                </a:solidFill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কাজ, শক্তি ও ক্ষমতা </a:t>
            </a:r>
            <a:endParaRPr lang="en-US" b="1" dirty="0">
              <a:ln w="22225">
                <a:solidFill>
                  <a:srgbClr val="002060"/>
                </a:solidFill>
                <a:prstDash val="solid"/>
              </a:ln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33401"/>
            <a:ext cx="1276350" cy="1905000"/>
          </a:xfrm>
          <a:prstGeom prst="rect">
            <a:avLst/>
          </a:prstGeom>
        </p:spPr>
      </p:pic>
      <p:pic>
        <p:nvPicPr>
          <p:cNvPr id="4" name="Picture 3" descr="images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57218"/>
            <a:ext cx="3352800" cy="23211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2819409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একজন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লোক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বসে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বসে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বাড়িটি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পাহারা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দিচ্ছেন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31242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শিশুটি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দেওয়াল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ধাক্কা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দিয়েও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সরাতে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পারছে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না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 descr="images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152" y="3696388"/>
            <a:ext cx="3457575" cy="20002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4450" y="5525883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শিশুটিকে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টেনে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নিয়ে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যাচ্ছে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 descr="623-03442577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685800"/>
            <a:ext cx="1905000" cy="190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8" y="1010978"/>
            <a:ext cx="2607776" cy="366396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340061" y="4925130"/>
            <a:ext cx="2037522" cy="461665"/>
          </a:xfrm>
          <a:prstGeom prst="rect">
            <a:avLst/>
          </a:prstGeom>
          <a:solidFill>
            <a:srgbClr val="DB1BB6"/>
          </a:solidFill>
          <a:ln w="1270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বালকটি</a:t>
            </a:r>
            <a:r>
              <a:rPr lang="en-US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বই</a:t>
            </a:r>
            <a:r>
              <a:rPr lang="en-US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পড়ছে</a:t>
            </a:r>
            <a:r>
              <a:rPr lang="en-US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4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9338" y="4939198"/>
            <a:ext cx="3982599" cy="461665"/>
          </a:xfrm>
          <a:prstGeom prst="rect">
            <a:avLst/>
          </a:prstGeom>
          <a:solidFill>
            <a:srgbClr val="DB1BB6"/>
          </a:solidFill>
          <a:ln w="1270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r>
              <a:rPr lang="bn-IN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লো</a:t>
            </a:r>
            <a:r>
              <a:rPr lang="en-US" sz="24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কটি</a:t>
            </a:r>
            <a:r>
              <a:rPr lang="bn-IN" sz="24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মাথায়</a:t>
            </a:r>
            <a:r>
              <a:rPr lang="en-US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বোঝা নিয়ে দাড়িয়ে আছে</a:t>
            </a:r>
            <a:r>
              <a:rPr lang="en-US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4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411" y="1010957"/>
            <a:ext cx="2871989" cy="3663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535794" y="4952712"/>
            <a:ext cx="2182824" cy="461665"/>
          </a:xfrm>
          <a:prstGeom prst="rect">
            <a:avLst/>
          </a:prstGeom>
          <a:solidFill>
            <a:srgbClr val="DB1BB6"/>
          </a:solidFill>
          <a:ln w="1270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দুইজন ফুটবল খেলছে </a:t>
            </a:r>
            <a:endParaRPr lang="en-US" sz="24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381775" y="381000"/>
            <a:ext cx="2919486" cy="581299"/>
          </a:xfrm>
          <a:prstGeom prst="homePlate">
            <a:avLst>
              <a:gd name="adj" fmla="val 63130"/>
            </a:avLst>
          </a:prstGeom>
          <a:solidFill>
            <a:srgbClr val="00B050"/>
          </a:solidFill>
          <a:ln w="28575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4000" b="1" i="0" u="none" strike="noStrike" kern="0" cap="none" spc="0" normalizeH="0" baseline="0" noProof="0" dirty="0" smtClean="0">
                <a:ln>
                  <a:solidFill>
                    <a:srgbClr val="00B0F0"/>
                  </a:solidFill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4000" b="1" i="0" u="sng" strike="noStrike" kern="0" cap="none" spc="0" normalizeH="0" baseline="0" noProof="0" dirty="0" smtClean="0">
                <a:ln>
                  <a:solidFill>
                    <a:srgbClr val="00B0F0"/>
                  </a:solidFill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  <a:sym typeface="Wingdings"/>
              </a:rPr>
              <a:t>চিন্তা </a:t>
            </a:r>
            <a:r>
              <a:rPr kumimoji="0" lang="bn-BD" sz="4000" b="1" i="0" u="sng" strike="noStrike" kern="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  <a:sym typeface="Wingdings"/>
              </a:rPr>
              <a:t>করে বল</a:t>
            </a:r>
            <a:endParaRPr kumimoji="0" lang="en-US" sz="4000" b="1" i="0" u="sng" strike="noStrike" kern="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665273" y="5534317"/>
            <a:ext cx="5541034" cy="1009929"/>
          </a:xfrm>
          <a:prstGeom prst="rightArrow">
            <a:avLst>
              <a:gd name="adj1" fmla="val 50000"/>
              <a:gd name="adj2" fmla="val 42758"/>
            </a:avLst>
          </a:prstGeom>
          <a:blipFill>
            <a:blip r:embed="rId4"/>
            <a:tile tx="0" ty="0" sx="100000" sy="100000" flip="none" algn="tl"/>
          </a:blipFill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36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36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চিত্রগুলো </a:t>
            </a:r>
            <a:r>
              <a:rPr kumimoji="0" lang="bn-IN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দেখে কী মনে হচ্ছে ? 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775" y="3446257"/>
            <a:ext cx="36353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IN" sz="3600" b="1" dirty="0" smtClean="0">
                <a:ln>
                  <a:solidFill>
                    <a:srgbClr val="DB1BB6"/>
                  </a:solidFill>
                </a:ln>
                <a:solidFill>
                  <a:srgbClr val="DB1BB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</a:t>
            </a:r>
            <a:endParaRPr lang="en-US" sz="3600" b="1" dirty="0">
              <a:ln>
                <a:solidFill>
                  <a:srgbClr val="DB1BB6"/>
                </a:solidFill>
              </a:ln>
              <a:solidFill>
                <a:srgbClr val="DB1BB6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4021" y="3769444"/>
            <a:ext cx="36353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IN" sz="36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endParaRPr lang="en-US" sz="36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4025" y="3718335"/>
            <a:ext cx="36353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IN" sz="36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endParaRPr lang="en-US" sz="36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005931" y="5534317"/>
            <a:ext cx="6200376" cy="1109773"/>
          </a:xfrm>
          <a:prstGeom prst="rightArrow">
            <a:avLst>
              <a:gd name="adj1" fmla="val 50000"/>
              <a:gd name="adj2" fmla="val 41143"/>
            </a:avLst>
          </a:prstGeom>
          <a:pattFill prst="divot">
            <a:fgClr>
              <a:srgbClr val="DB1BB6"/>
            </a:fgClr>
            <a:bgClr>
              <a:sysClr val="window" lastClr="FFFFFF"/>
            </a:bgClr>
          </a:pattFill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36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36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প্রত্যেকটি চিত্রই কাজ করা  </a:t>
            </a:r>
            <a:r>
              <a:rPr kumimoji="0" lang="bn-IN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মনে হচ্ছে ? 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1064041" y="5534316"/>
            <a:ext cx="7242523" cy="1109773"/>
          </a:xfrm>
          <a:prstGeom prst="rightArrow">
            <a:avLst>
              <a:gd name="adj1" fmla="val 50000"/>
              <a:gd name="adj2" fmla="val 50065"/>
            </a:avLst>
          </a:prstGeom>
          <a:pattFill prst="dashHorz">
            <a:fgClr>
              <a:srgbClr val="5B9BD5">
                <a:lumMod val="60000"/>
                <a:lumOff val="40000"/>
              </a:srgbClr>
            </a:fgClr>
            <a:bgClr>
              <a:sysClr val="window" lastClr="FFFFFF"/>
            </a:bgClr>
          </a:pattFill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36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8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কিন্তু বিজ্ঞানের ভাষায় কাজের একটি সুনির্দিষ্ট অর্থ আছে। </a:t>
            </a:r>
            <a:r>
              <a:rPr kumimoji="0" lang="en-US" sz="28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endParaRPr kumimoji="0" lang="en-US" sz="2800" b="0" i="0" u="none" strike="noStrike" kern="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84" y="996321"/>
            <a:ext cx="2684048" cy="37613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5" name="Right Arrow 14"/>
          <p:cNvSpPr/>
          <p:nvPr/>
        </p:nvSpPr>
        <p:spPr>
          <a:xfrm>
            <a:off x="297366" y="5414360"/>
            <a:ext cx="8024715" cy="1229712"/>
          </a:xfrm>
          <a:prstGeom prst="rightArrow">
            <a:avLst>
              <a:gd name="adj1" fmla="val 50000"/>
              <a:gd name="adj2" fmla="val 43125"/>
            </a:avLst>
          </a:prstGeom>
          <a:pattFill prst="dashHorz">
            <a:fgClr>
              <a:srgbClr val="5B9BD5">
                <a:lumMod val="60000"/>
                <a:lumOff val="40000"/>
              </a:srgbClr>
            </a:fgClr>
            <a:bgClr>
              <a:sysClr val="window" lastClr="FFFFFF"/>
            </a:bgClr>
          </a:pattFill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36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4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কাজ তখনই হবে যখন কোন বস্তুর উপর বল প্রয়োগে তার অবস্থানের পরিবর্তন হবে। </a:t>
            </a:r>
            <a:r>
              <a:rPr kumimoji="0" lang="en-US" sz="24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endParaRPr kumimoji="0" lang="en-US" sz="2400" b="0" i="0" u="none" strike="noStrike" kern="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01261" y="3722547"/>
            <a:ext cx="36353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IN" sz="36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endParaRPr lang="en-US" sz="36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565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8" grpId="1" animBg="1"/>
      <p:bldP spid="12" grpId="0" animBg="1"/>
      <p:bldP spid="12" grpId="1" animBg="1"/>
      <p:bldP spid="13" grpId="0" animBg="1"/>
      <p:bldP spid="13" grpId="1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66700"/>
            <a:ext cx="8534401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457200"/>
            <a:ext cx="495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শিরোনাম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5321334" y="1409700"/>
            <a:ext cx="193033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9600" b="0" i="0" u="none" strike="noStrike" kern="0" cap="none" spc="0" normalizeH="0" baseline="0" noProof="0" dirty="0" smtClean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00039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66700"/>
            <a:ext cx="8534401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04800"/>
            <a:ext cx="46482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5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8" y="1010978"/>
            <a:ext cx="2607776" cy="366396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340061" y="4925130"/>
            <a:ext cx="2037522" cy="461665"/>
          </a:xfrm>
          <a:prstGeom prst="rect">
            <a:avLst/>
          </a:prstGeom>
          <a:solidFill>
            <a:srgbClr val="DB1BB6"/>
          </a:solidFill>
          <a:ln w="1270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বালকটি</a:t>
            </a:r>
            <a:r>
              <a:rPr lang="en-US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বই</a:t>
            </a:r>
            <a:r>
              <a:rPr lang="en-US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পড়ছে</a:t>
            </a:r>
            <a:r>
              <a:rPr lang="en-US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4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9338" y="4939198"/>
            <a:ext cx="3982599" cy="461665"/>
          </a:xfrm>
          <a:prstGeom prst="rect">
            <a:avLst/>
          </a:prstGeom>
          <a:solidFill>
            <a:srgbClr val="DB1BB6"/>
          </a:solidFill>
          <a:ln w="1270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r>
              <a:rPr lang="bn-IN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লো</a:t>
            </a:r>
            <a:r>
              <a:rPr lang="en-US" sz="24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কটি</a:t>
            </a:r>
            <a:r>
              <a:rPr lang="bn-IN" sz="24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মাথায়</a:t>
            </a:r>
            <a:r>
              <a:rPr lang="en-US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বোঝা নিয়ে দাড়িয়ে আছে</a:t>
            </a:r>
            <a:r>
              <a:rPr lang="en-US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4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411" y="1010957"/>
            <a:ext cx="2871989" cy="3663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535794" y="4952712"/>
            <a:ext cx="2182824" cy="461665"/>
          </a:xfrm>
          <a:prstGeom prst="rect">
            <a:avLst/>
          </a:prstGeom>
          <a:solidFill>
            <a:srgbClr val="DB1BB6"/>
          </a:solidFill>
          <a:ln w="1270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দুইজন ফুটবল খেলছে </a:t>
            </a:r>
            <a:endParaRPr lang="en-US" sz="24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381775" y="381000"/>
            <a:ext cx="2919486" cy="581299"/>
          </a:xfrm>
          <a:prstGeom prst="homePlate">
            <a:avLst>
              <a:gd name="adj" fmla="val 63130"/>
            </a:avLst>
          </a:prstGeom>
          <a:solidFill>
            <a:srgbClr val="00B050"/>
          </a:solidFill>
          <a:ln w="28575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n-IN" sz="4000" b="1" kern="0" dirty="0" smtClean="0">
                <a:ln>
                  <a:solidFill>
                    <a:srgbClr val="00B0F0"/>
                  </a:solidFill>
                </a:ln>
                <a:solidFill>
                  <a:srgbClr val="E7E6E6">
                    <a:lumMod val="50000"/>
                  </a:srgb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algn="ctr"/>
            <a:r>
              <a:rPr lang="bn-BD" sz="4000" b="1" u="sng" kern="0" dirty="0" smtClean="0">
                <a:ln>
                  <a:solidFill>
                    <a:srgbClr val="00B0F0"/>
                  </a:solidFill>
                </a:ln>
                <a:solidFill>
                  <a:srgbClr val="E7E6E6">
                    <a:lumMod val="50000"/>
                  </a:srgbClr>
                </a:solidFill>
                <a:latin typeface="NikoshBAN" pitchFamily="2" charset="0"/>
                <a:cs typeface="NikoshBAN" pitchFamily="2" charset="0"/>
                <a:sym typeface="Wingdings"/>
              </a:rPr>
              <a:t>চিন্তা </a:t>
            </a:r>
            <a:r>
              <a:rPr lang="bn-BD" sz="4000" b="1" u="sng" kern="0" dirty="0">
                <a:ln>
                  <a:solidFill>
                    <a:srgbClr val="00B0F0"/>
                  </a:solidFill>
                </a:ln>
                <a:solidFill>
                  <a:srgbClr val="E7E6E6">
                    <a:lumMod val="50000"/>
                  </a:srgbClr>
                </a:solidFill>
                <a:latin typeface="NikoshBAN" pitchFamily="2" charset="0"/>
                <a:cs typeface="NikoshBAN" pitchFamily="2" charset="0"/>
                <a:sym typeface="Wingdings"/>
              </a:rPr>
              <a:t>করে বল</a:t>
            </a:r>
            <a:endParaRPr lang="en-US" sz="4000" b="1" u="sng" kern="0" dirty="0">
              <a:ln>
                <a:solidFill>
                  <a:srgbClr val="00B0F0"/>
                </a:solidFill>
              </a:ln>
              <a:solidFill>
                <a:srgbClr val="E7E6E6">
                  <a:lumMod val="50000"/>
                </a:srgb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4000" b="1" kern="0" dirty="0">
              <a:ln>
                <a:solidFill>
                  <a:srgbClr val="00B0F0"/>
                </a:solidFill>
              </a:ln>
              <a:solidFill>
                <a:srgbClr val="E7E6E6">
                  <a:lumMod val="50000"/>
                </a:srgb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665273" y="5534317"/>
            <a:ext cx="5541034" cy="1009929"/>
          </a:xfrm>
          <a:prstGeom prst="rightArrow">
            <a:avLst>
              <a:gd name="adj1" fmla="val 50000"/>
              <a:gd name="adj2" fmla="val 42758"/>
            </a:avLst>
          </a:prstGeom>
          <a:blipFill>
            <a:blip r:embed="rId4"/>
            <a:tile tx="0" ty="0" sx="100000" sy="100000" flip="none" algn="tl"/>
          </a:blipFill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bn-IN" sz="3600" kern="0" dirty="0" smtClean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algn="ctr"/>
            <a:r>
              <a:rPr lang="bn-IN" sz="3600" kern="0" dirty="0" smtClean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চিত্রগুলো </a:t>
            </a:r>
            <a:r>
              <a:rPr lang="bn-IN" sz="3600" kern="0" dirty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দেখে কী মনে হচ্ছে ? </a:t>
            </a:r>
            <a:r>
              <a:rPr lang="en-US" sz="3600" kern="0" dirty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algn="ctr"/>
            <a:endParaRPr lang="en-US" sz="3600" kern="0" dirty="0">
              <a:ln w="0"/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775" y="3446257"/>
            <a:ext cx="36353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IN" sz="3600" b="1" dirty="0" smtClean="0">
                <a:ln>
                  <a:solidFill>
                    <a:srgbClr val="DB1BB6"/>
                  </a:solidFill>
                </a:ln>
                <a:solidFill>
                  <a:srgbClr val="DB1BB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</a:t>
            </a:r>
            <a:endParaRPr lang="en-US" sz="3600" b="1" dirty="0">
              <a:ln>
                <a:solidFill>
                  <a:srgbClr val="DB1BB6"/>
                </a:solidFill>
              </a:ln>
              <a:solidFill>
                <a:srgbClr val="DB1BB6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4021" y="3769444"/>
            <a:ext cx="36353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IN" sz="36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endParaRPr lang="en-US" sz="36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4025" y="3718335"/>
            <a:ext cx="36353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IN" sz="36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endParaRPr lang="en-US" sz="36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005931" y="5534317"/>
            <a:ext cx="6200376" cy="1109773"/>
          </a:xfrm>
          <a:prstGeom prst="rightArrow">
            <a:avLst>
              <a:gd name="adj1" fmla="val 50000"/>
              <a:gd name="adj2" fmla="val 41143"/>
            </a:avLst>
          </a:prstGeom>
          <a:pattFill prst="divot">
            <a:fgClr>
              <a:srgbClr val="DB1BB6"/>
            </a:fgClr>
            <a:bgClr>
              <a:sysClr val="window" lastClr="FFFFFF"/>
            </a:bgClr>
          </a:pattFill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bn-IN" sz="3600" kern="0" dirty="0" smtClean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algn="ctr"/>
            <a:r>
              <a:rPr lang="bn-IN" sz="3600" kern="0" dirty="0" smtClean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প্রত্যেকটি চিত্রই কাজ করা  </a:t>
            </a:r>
            <a:r>
              <a:rPr lang="bn-IN" sz="3600" kern="0" dirty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মনে হচ্ছে ? </a:t>
            </a:r>
            <a:r>
              <a:rPr lang="en-US" sz="3600" kern="0" dirty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algn="ctr"/>
            <a:endParaRPr lang="en-US" sz="3600" kern="0" dirty="0">
              <a:ln w="0"/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1064041" y="5534316"/>
            <a:ext cx="7242523" cy="1109773"/>
          </a:xfrm>
          <a:prstGeom prst="rightArrow">
            <a:avLst>
              <a:gd name="adj1" fmla="val 50000"/>
              <a:gd name="adj2" fmla="val 50065"/>
            </a:avLst>
          </a:prstGeom>
          <a:pattFill prst="dashHorz">
            <a:fgClr>
              <a:srgbClr val="5B9BD5">
                <a:lumMod val="60000"/>
                <a:lumOff val="40000"/>
              </a:srgbClr>
            </a:fgClr>
            <a:bgClr>
              <a:sysClr val="window" lastClr="FFFFFF"/>
            </a:bgClr>
          </a:pattFill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bn-IN" sz="3600" kern="0" dirty="0" smtClean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algn="ctr"/>
            <a:r>
              <a:rPr lang="bn-IN" sz="2800" kern="0" dirty="0" smtClean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কিন্তু বিজ্ঞানের ভাষায় কাজের একটি সুনির্দিষ্ট অর্থ আছে। </a:t>
            </a:r>
            <a:r>
              <a:rPr lang="en-US" sz="2800" kern="0" dirty="0" smtClean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kern="0" dirty="0">
              <a:ln w="0"/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3600" kern="0" dirty="0">
              <a:ln w="0"/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84" y="996321"/>
            <a:ext cx="2684048" cy="37613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5" name="Right Arrow 14"/>
          <p:cNvSpPr/>
          <p:nvPr/>
        </p:nvSpPr>
        <p:spPr>
          <a:xfrm>
            <a:off x="297366" y="5414360"/>
            <a:ext cx="8024715" cy="1229712"/>
          </a:xfrm>
          <a:prstGeom prst="rightArrow">
            <a:avLst>
              <a:gd name="adj1" fmla="val 50000"/>
              <a:gd name="adj2" fmla="val 43125"/>
            </a:avLst>
          </a:prstGeom>
          <a:pattFill prst="dashHorz">
            <a:fgClr>
              <a:srgbClr val="5B9BD5">
                <a:lumMod val="60000"/>
                <a:lumOff val="40000"/>
              </a:srgbClr>
            </a:fgClr>
            <a:bgClr>
              <a:sysClr val="window" lastClr="FFFFFF"/>
            </a:bgClr>
          </a:pattFill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bn-IN" sz="3600" kern="0" dirty="0" smtClean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algn="ctr"/>
            <a:r>
              <a:rPr lang="bn-IN" sz="2400" kern="0" dirty="0" smtClean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 তখনই হবে যখন কোন বস্তুর উপর বল প্রয়োগে তার অবস্থানের পরিবর্তন হবে। </a:t>
            </a:r>
            <a:r>
              <a:rPr lang="en-US" sz="2400" kern="0" dirty="0" smtClean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400" kern="0" dirty="0">
              <a:ln w="0"/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3600" kern="0" dirty="0">
              <a:ln w="0"/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01261" y="3722547"/>
            <a:ext cx="36353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IN" sz="36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endParaRPr lang="en-US" sz="36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07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8" grpId="1" animBg="1"/>
      <p:bldP spid="12" grpId="0" animBg="1"/>
      <p:bldP spid="12" grpId="1" animBg="1"/>
      <p:bldP spid="13" grpId="0" animBg="1"/>
      <p:bldP spid="13" grpId="1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905000" y="2996625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t="3714" r="22571" b="3714"/>
          <a:stretch/>
        </p:blipFill>
        <p:spPr>
          <a:xfrm>
            <a:off x="2416631" y="634425"/>
            <a:ext cx="1164771" cy="280987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514600" y="3429000"/>
            <a:ext cx="5867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609600" y="634427"/>
            <a:ext cx="1905000" cy="2809875"/>
            <a:chOff x="466725" y="381001"/>
            <a:chExt cx="2047875" cy="2809875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725" y="381001"/>
              <a:ext cx="2047875" cy="2809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838200" y="805190"/>
              <a:ext cx="6096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524000" y="543580"/>
              <a:ext cx="4345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81000" y="3704511"/>
            <a:ext cx="838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কাজঃ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কোন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বস্তুর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উপর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বল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প্রোয়োগের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ফলে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যদি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বস্তুটি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বলের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দিকে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সরে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যায়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তাহলে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বল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এবং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সরনের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গুনফল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দ্বারা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কাজের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পরিমাপ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করা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হয়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।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অর্থা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ৎ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0050" y="5124450"/>
            <a:ext cx="31813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= </a:t>
            </a:r>
            <a:r>
              <a:rPr lang="en-US" sz="3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  <a:sym typeface="Symbol"/>
              </a:rPr>
              <a:t> </a:t>
            </a:r>
            <a:r>
              <a:rPr lang="en-US" sz="3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সরন</a:t>
            </a:r>
            <a:endParaRPr lang="en-US" sz="3200" dirty="0" smtClean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lvl="0"/>
            <a:r>
              <a:rPr lang="en-US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W = F 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  <a:sym typeface="Symbol"/>
              </a:rPr>
              <a:t>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S</a:t>
            </a:r>
          </a:p>
        </p:txBody>
      </p:sp>
    </p:spTree>
    <p:extLst>
      <p:ext uri="{BB962C8B-B14F-4D97-AF65-F5344CB8AC3E}">
        <p14:creationId xmlns:p14="http://schemas.microsoft.com/office/powerpoint/2010/main" val="3977120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525 0.0025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11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59259E-6 L 0.53038 0.00255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10" y="11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6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পরীক্ষ্ণ নং-১  অবতল দর্পণের সাহায্যেপ্রতিবিম্ব  সৃষ্টি ও প্রদর্শন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পরীক্ষ্ণ নং-১  অবতল দর্পণের সাহায্যেপ্রতিবিম্ব  সৃষ্টি ও প্রদর্শন" id="{5AD26271-7E8B-412F-B998-374A2D06F2BD}" vid="{9D11E509-C66A-4510-9E32-1F33D785C51C}"/>
    </a:ext>
  </a:extLst>
</a:theme>
</file>

<file path=ppt/theme/theme2.xml><?xml version="1.0" encoding="utf-8"?>
<a:theme xmlns:a="http://schemas.openxmlformats.org/drawingml/2006/main" name="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3.xml><?xml version="1.0" encoding="utf-8"?>
<a:theme xmlns:a="http://schemas.openxmlformats.org/drawingml/2006/main" name="1_পরীক্ষ্ণ নং-১  অবতল দর্পণের সাহায্যেপ্রতিবিম্ব  সৃষ্টি ও প্রদর্শন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পরীক্ষ্ণ নং-১  অবতল দর্পণের সাহায্যেপ্রতিবিম্ব  সৃষ্টি ও প্রদর্শন" id="{5AD26271-7E8B-412F-B998-374A2D06F2BD}" vid="{9D11E509-C66A-4510-9E32-1F33D785C51C}"/>
    </a:ext>
  </a:extLst>
</a:theme>
</file>

<file path=ppt/theme/theme4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5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1939</TotalTime>
  <Words>735</Words>
  <Application>Microsoft Office PowerPoint</Application>
  <PresentationFormat>On-screen Show (4:3)</PresentationFormat>
  <Paragraphs>146</Paragraphs>
  <Slides>24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Wingdings</vt:lpstr>
      <vt:lpstr>Arial</vt:lpstr>
      <vt:lpstr>NikoshBAN</vt:lpstr>
      <vt:lpstr>Cambria Math</vt:lpstr>
      <vt:lpstr>Vrinda</vt:lpstr>
      <vt:lpstr>Times New Roman</vt:lpstr>
      <vt:lpstr>Garamond</vt:lpstr>
      <vt:lpstr>Symbol</vt:lpstr>
      <vt:lpstr>Calibri Light</vt:lpstr>
      <vt:lpstr>Verdana</vt:lpstr>
      <vt:lpstr>Book Antiqua</vt:lpstr>
      <vt:lpstr>Calibri</vt:lpstr>
      <vt:lpstr>Wingdings 2</vt:lpstr>
      <vt:lpstr>পরীক্ষ্ণ নং-১  অবতল দর্পণের সাহায্যেপ্রতিবিম্ব  সৃষ্টি ও প্রদর্শন</vt:lpstr>
      <vt:lpstr>2_Organic</vt:lpstr>
      <vt:lpstr>1_পরীক্ষ্ণ নং-১  অবতল দর্পণের সাহায্যেপ্রতিবিম্ব  সৃষ্টি ও প্রদর্শন</vt:lpstr>
      <vt:lpstr>3_Organic</vt:lpstr>
      <vt:lpstr>Retrospect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BANBEIS</dc:creator>
  <cp:lastModifiedBy>user</cp:lastModifiedBy>
  <cp:revision>353</cp:revision>
  <dcterms:created xsi:type="dcterms:W3CDTF">2006-08-16T00:00:00Z</dcterms:created>
  <dcterms:modified xsi:type="dcterms:W3CDTF">2024-11-16T14:51:40Z</dcterms:modified>
</cp:coreProperties>
</file>